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0" r:id="rId2"/>
    <p:sldId id="263" r:id="rId3"/>
    <p:sldId id="257" r:id="rId4"/>
    <p:sldId id="261" r:id="rId5"/>
    <p:sldId id="276" r:id="rId6"/>
    <p:sldId id="271" r:id="rId7"/>
    <p:sldId id="275" r:id="rId8"/>
    <p:sldId id="273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86395" autoAdjust="0"/>
  </p:normalViewPr>
  <p:slideViewPr>
    <p:cSldViewPr>
      <p:cViewPr varScale="1">
        <p:scale>
          <a:sx n="110" d="100"/>
          <a:sy n="110" d="100"/>
        </p:scale>
        <p:origin x="121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E2D20-B6D2-4244-8CDC-9EA508A811C6}" type="datetimeFigureOut">
              <a:rPr lang="en-US" smtClean="0"/>
              <a:t>11/17/20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5DC9A-6B1B-BE48-BBF2-A9EBFB0B30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139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5DC9A-6B1B-BE48-BBF2-A9EBFB0B306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792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D9AB-9A08-4B10-B85F-49F76BEC78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776F-F938-4A20-8AE0-07B4533E64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37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D9AB-9A08-4B10-B85F-49F76BEC78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776F-F938-4A20-8AE0-07B4533E64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28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D9AB-9A08-4B10-B85F-49F76BEC78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776F-F938-4A20-8AE0-07B4533E64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65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D9AB-9A08-4B10-B85F-49F76BEC78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776F-F938-4A20-8AE0-07B4533E64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98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D9AB-9A08-4B10-B85F-49F76BEC78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776F-F938-4A20-8AE0-07B4533E64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6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D9AB-9A08-4B10-B85F-49F76BEC78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776F-F938-4A20-8AE0-07B4533E64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93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D9AB-9A08-4B10-B85F-49F76BEC78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776F-F938-4A20-8AE0-07B4533E64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20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D9AB-9A08-4B10-B85F-49F76BEC78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776F-F938-4A20-8AE0-07B4533E64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59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D9AB-9A08-4B10-B85F-49F76BEC78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776F-F938-4A20-8AE0-07B4533E64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723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D9AB-9A08-4B10-B85F-49F76BEC78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776F-F938-4A20-8AE0-07B4533E64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077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D9AB-9A08-4B10-B85F-49F76BEC78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776F-F938-4A20-8AE0-07B4533E64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60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rgbClr val="0067B1"/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ED9AB-9A08-4B10-B85F-49F76BEC788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11/17/20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D776F-F938-4A20-8AE0-07B4533E646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95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2155211"/>
            <a:ext cx="83058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Ramifications of COVID-19 on Consumers, Markets,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 Pursuit of Clean Energy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Kolata, Executive Director</a:t>
            </a:r>
          </a:p>
          <a:p>
            <a:pPr algn="ctr"/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Citizens Utility Board</a:t>
            </a:r>
          </a:p>
          <a:p>
            <a:pPr algn="ctr"/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18, 2020</a:t>
            </a:r>
          </a:p>
        </p:txBody>
      </p:sp>
      <p:sp>
        <p:nvSpPr>
          <p:cNvPr id="5" name="Rectangle 4"/>
          <p:cNvSpPr/>
          <p:nvPr/>
        </p:nvSpPr>
        <p:spPr>
          <a:xfrm>
            <a:off x="-3" y="5976256"/>
            <a:ext cx="9144000" cy="370115"/>
          </a:xfrm>
          <a:prstGeom prst="rect">
            <a:avLst/>
          </a:prstGeom>
          <a:solidFill>
            <a:srgbClr val="006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2" descr="C:\Users\mmerrill\Desktop\CUB_IL_LogoBadge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573483"/>
            <a:ext cx="1175659" cy="117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895600" y="3546396"/>
            <a:ext cx="3429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489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rgbClr val="0067B1"/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Illinois Response to Covid-19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consumer protections through at least end of year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Disconnection moratorium (with *) 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 DPAs – up to 24 months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income &amp; hardship customer bill payment assistance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Waiver of deposit requirements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Waiver of credit reporting and collection activities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Reconnections without fees upon request of customers disconnected pre-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(unless theft, safety hazard)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 can self-certify financial hardship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reporting of credit/collections data by zip code</a:t>
            </a:r>
          </a:p>
          <a:p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3" y="5976256"/>
            <a:ext cx="9144000" cy="370115"/>
          </a:xfrm>
          <a:prstGeom prst="rect">
            <a:avLst/>
          </a:prstGeom>
          <a:solidFill>
            <a:srgbClr val="006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2" descr="C:\Users\mmerrill\Desktop\CUB_IL_LogoBadge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573483"/>
            <a:ext cx="1175659" cy="117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2819400" y="1371600"/>
            <a:ext cx="3429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426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rgbClr val="0067B1"/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Consumers</a:t>
            </a:r>
            <a:r>
              <a:rPr lang="en-US" sz="32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Struggling to Pay Utility Bills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Percentage of Customers with Late Fees in September: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Peoples Gas – 30% (!)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Ameren – 20%</a:t>
            </a:r>
          </a:p>
          <a:p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Nicor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Gas – 19%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ComEd – 18%</a:t>
            </a:r>
          </a:p>
          <a:p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amount in arrears nearly doubled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" y="5976256"/>
            <a:ext cx="9144000" cy="370115"/>
          </a:xfrm>
          <a:prstGeom prst="rect">
            <a:avLst/>
          </a:prstGeom>
          <a:solidFill>
            <a:srgbClr val="006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C:\Users\mmerrill\Desktop\CUB_IL_LogoBadge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573483"/>
            <a:ext cx="1175659" cy="117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895600" y="1295400"/>
            <a:ext cx="3429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6405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rgbClr val="0067B1"/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Covid-19 as a Great Accelerator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9100" y="1626557"/>
            <a:ext cx="8229600" cy="4525963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22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chemeClr val="bg1"/>
                </a:solidFill>
              </a:rPr>
              <a:t>Increasing inequality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chemeClr val="bg1"/>
                </a:solidFill>
              </a:rPr>
              <a:t>Further exposing harm from air pollution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chemeClr val="bg1"/>
                </a:solidFill>
              </a:rPr>
              <a:t>Highlighting environmental injustice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solidFill>
                  <a:schemeClr val="bg1"/>
                </a:solidFill>
              </a:rPr>
              <a:t>Accelerating economic/political collapse of PGL pipeline replacement program</a:t>
            </a:r>
          </a:p>
          <a:p>
            <a:pPr marL="0" lvl="0" indent="0" algn="ctr">
              <a:lnSpc>
                <a:spcPct val="150000"/>
              </a:lnSpc>
              <a:buNone/>
            </a:pPr>
            <a:endParaRPr lang="en-US" sz="2100" dirty="0">
              <a:solidFill>
                <a:schemeClr val="bg1"/>
              </a:solidFill>
            </a:endParaRPr>
          </a:p>
          <a:p>
            <a:pPr marL="0" lvl="0" indent="0" algn="ctr">
              <a:lnSpc>
                <a:spcPct val="150000"/>
              </a:lnSpc>
              <a:buNone/>
            </a:pPr>
            <a:r>
              <a:rPr lang="en-US" sz="2100" dirty="0">
                <a:solidFill>
                  <a:schemeClr val="bg1"/>
                </a:solidFill>
              </a:rPr>
              <a:t>Need Affordable, Equitable Transition to 100% Clean Energy</a:t>
            </a:r>
          </a:p>
          <a:p>
            <a:pPr marL="0" lvl="0" indent="0" algn="ctr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463550" lvl="0" indent="-463550"/>
            <a:endParaRPr lang="en-US" sz="20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463550" lvl="0" indent="-463550"/>
            <a:endParaRPr lang="en-US" sz="2000" dirty="0">
              <a:solidFill>
                <a:schemeClr val="bg1"/>
              </a:solidFill>
            </a:endParaRPr>
          </a:p>
          <a:p>
            <a:pPr marL="463550" lvl="0" indent="-463550"/>
            <a:endParaRPr lang="en-US" sz="2000" dirty="0">
              <a:solidFill>
                <a:schemeClr val="bg1"/>
              </a:solidFill>
            </a:endParaRPr>
          </a:p>
          <a:p>
            <a:pPr marL="463550" lvl="0" indent="-463550"/>
            <a:endParaRPr lang="en-US" sz="2000" dirty="0">
              <a:solidFill>
                <a:schemeClr val="bg1"/>
              </a:solidFill>
            </a:endParaRPr>
          </a:p>
          <a:p>
            <a:pPr marL="463550" lvl="0" indent="-463550"/>
            <a:endParaRPr lang="en-US" sz="20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" y="5976256"/>
            <a:ext cx="9144000" cy="370115"/>
          </a:xfrm>
          <a:prstGeom prst="rect">
            <a:avLst/>
          </a:prstGeom>
          <a:solidFill>
            <a:srgbClr val="006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:\Users\mmerrill\Desktop\CUB_IL_LogoBadge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573483"/>
            <a:ext cx="1175659" cy="117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2819400" y="1295400"/>
            <a:ext cx="3429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64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00000">
              <a:srgbClr val="0067B1"/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</a:t>
            </a:r>
            <a:r>
              <a:rPr lang="en-US" sz="2400" baseline="0" dirty="0">
                <a:solidFill>
                  <a:schemeClr val="bg1"/>
                </a:solidFill>
              </a:rPr>
              <a:t>ransition to 100% Clean Energy Requires (at</a:t>
            </a:r>
            <a:r>
              <a:rPr lang="en-US" sz="2400" dirty="0">
                <a:solidFill>
                  <a:schemeClr val="bg1"/>
                </a:solidFill>
              </a:rPr>
              <a:t> a minimum)</a:t>
            </a:r>
            <a:r>
              <a:rPr lang="en-US" sz="2400" baseline="0" dirty="0">
                <a:solidFill>
                  <a:schemeClr val="bg1"/>
                </a:solidFill>
              </a:rPr>
              <a:t>: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9100" y="1626557"/>
            <a:ext cx="8229600" cy="4525963"/>
          </a:xfrm>
        </p:spPr>
        <p:txBody>
          <a:bodyPr>
            <a:normAutofit fontScale="62500" lnSpcReduction="20000"/>
          </a:bodyPr>
          <a:lstStyle/>
          <a:p>
            <a:endParaRPr lang="en-US" sz="1800" dirty="0">
              <a:solidFill>
                <a:schemeClr val="bg1"/>
              </a:solidFill>
            </a:endParaRPr>
          </a:p>
          <a:p>
            <a:pPr>
              <a:lnSpc>
                <a:spcPct val="160000"/>
              </a:lnSpc>
            </a:pPr>
            <a:r>
              <a:rPr lang="en-US" sz="2900" dirty="0">
                <a:solidFill>
                  <a:schemeClr val="bg1"/>
                </a:solidFill>
              </a:rPr>
              <a:t>Increased bill assistance for LMI consumers</a:t>
            </a:r>
          </a:p>
          <a:p>
            <a:pPr>
              <a:lnSpc>
                <a:spcPct val="160000"/>
              </a:lnSpc>
            </a:pPr>
            <a:r>
              <a:rPr lang="en-US" sz="2900" dirty="0">
                <a:solidFill>
                  <a:schemeClr val="bg1"/>
                </a:solidFill>
              </a:rPr>
              <a:t>Prioritizing  environmental justice communities</a:t>
            </a:r>
          </a:p>
          <a:p>
            <a:pPr>
              <a:lnSpc>
                <a:spcPct val="160000"/>
              </a:lnSpc>
            </a:pPr>
            <a:r>
              <a:rPr lang="en-US" sz="2900" dirty="0">
                <a:solidFill>
                  <a:schemeClr val="bg1"/>
                </a:solidFill>
              </a:rPr>
              <a:t>More equitable rate design (driven by data)</a:t>
            </a:r>
          </a:p>
          <a:p>
            <a:pPr>
              <a:lnSpc>
                <a:spcPct val="160000"/>
              </a:lnSpc>
            </a:pPr>
            <a:r>
              <a:rPr lang="en-US" sz="2900" dirty="0">
                <a:solidFill>
                  <a:schemeClr val="bg1"/>
                </a:solidFill>
              </a:rPr>
              <a:t>Realigning utility incentives around maximizing consumer/enviro value</a:t>
            </a:r>
          </a:p>
          <a:p>
            <a:pPr>
              <a:lnSpc>
                <a:spcPct val="160000"/>
              </a:lnSpc>
            </a:pPr>
            <a:r>
              <a:rPr lang="en-US" sz="2900" dirty="0">
                <a:solidFill>
                  <a:schemeClr val="bg1"/>
                </a:solidFill>
              </a:rPr>
              <a:t>RTOs supporting and facilitating  least-cost decarbonization</a:t>
            </a:r>
          </a:p>
          <a:p>
            <a:pPr>
              <a:lnSpc>
                <a:spcPct val="160000"/>
              </a:lnSpc>
            </a:pPr>
            <a:r>
              <a:rPr lang="en-US" sz="2900" dirty="0">
                <a:solidFill>
                  <a:schemeClr val="bg1"/>
                </a:solidFill>
              </a:rPr>
              <a:t>Repurposing dollars currently spent on dirty energy</a:t>
            </a:r>
          </a:p>
          <a:p>
            <a:pPr>
              <a:lnSpc>
                <a:spcPct val="160000"/>
              </a:lnSpc>
            </a:pPr>
            <a:r>
              <a:rPr lang="en-US" sz="2900" dirty="0">
                <a:solidFill>
                  <a:schemeClr val="bg1"/>
                </a:solidFill>
              </a:rPr>
              <a:t>Focus on political economy  and the art of the possible</a:t>
            </a:r>
          </a:p>
          <a:p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bg1"/>
              </a:solidFill>
            </a:endParaRPr>
          </a:p>
          <a:p>
            <a:pPr marL="0" lvl="0" indent="0" algn="ctr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Comprehensive, Consumer-friendly Approach that Solves for Climate Change</a:t>
            </a:r>
          </a:p>
          <a:p>
            <a:pPr marL="0" lv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463550" lvl="0" indent="-463550"/>
            <a:endParaRPr lang="en-US" sz="20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463550" lvl="0" indent="-463550"/>
            <a:endParaRPr lang="en-US" sz="2000" dirty="0">
              <a:solidFill>
                <a:schemeClr val="bg1"/>
              </a:solidFill>
            </a:endParaRPr>
          </a:p>
          <a:p>
            <a:pPr marL="463550" lvl="0" indent="-463550"/>
            <a:endParaRPr lang="en-US" sz="2000" dirty="0">
              <a:solidFill>
                <a:schemeClr val="bg1"/>
              </a:solidFill>
            </a:endParaRPr>
          </a:p>
          <a:p>
            <a:pPr marL="463550" lvl="0" indent="-463550"/>
            <a:endParaRPr lang="en-US" sz="2000" dirty="0">
              <a:solidFill>
                <a:schemeClr val="bg1"/>
              </a:solidFill>
            </a:endParaRPr>
          </a:p>
          <a:p>
            <a:pPr marL="463550" lvl="0" indent="-463550"/>
            <a:endParaRPr lang="en-US" sz="20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" y="5976256"/>
            <a:ext cx="9144000" cy="370115"/>
          </a:xfrm>
          <a:prstGeom prst="rect">
            <a:avLst/>
          </a:prstGeom>
          <a:solidFill>
            <a:srgbClr val="006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:\Users\mmerrill\Desktop\CUB_IL_LogoBadge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573483"/>
            <a:ext cx="1175659" cy="117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2819400" y="1295400"/>
            <a:ext cx="3429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7114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Six Unique Load Shapes Cluster Analysis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Matched Summer Residential Usage Patterns to Demographic Profiles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K-means clustering algorithm  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American Community Survey block data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Determined likelihood of cluster member to live in an area with particular attributes </a:t>
            </a: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Flatter load shapes associated with lower income and urban areas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Peakier load shapes associated with higher income, suburban, and rural areas</a:t>
            </a:r>
          </a:p>
          <a:p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Electricity Journal 32 (2019) 106643 – bigenergydata.info</a:t>
            </a:r>
          </a:p>
          <a:p>
            <a:pPr marL="285750" indent="-285750"/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" y="5976256"/>
            <a:ext cx="9144000" cy="370115"/>
          </a:xfrm>
          <a:prstGeom prst="rect">
            <a:avLst/>
          </a:prstGeom>
          <a:solidFill>
            <a:srgbClr val="006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:\Users\mmerrill\Desktop\CUB_IL_LogoBadge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573483"/>
            <a:ext cx="1175659" cy="117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2819400" y="1295400"/>
            <a:ext cx="34290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996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Impact of Covid-19 on ComEd Residential Average Summer Load Shape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584E615-DD7D-B24A-A926-28CF5A79CB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6" y="1108759"/>
            <a:ext cx="8759953" cy="4370832"/>
          </a:xfrm>
        </p:spPr>
      </p:pic>
      <p:sp>
        <p:nvSpPr>
          <p:cNvPr id="6" name="Rectangle 5"/>
          <p:cNvSpPr/>
          <p:nvPr/>
        </p:nvSpPr>
        <p:spPr>
          <a:xfrm>
            <a:off x="-3" y="5976256"/>
            <a:ext cx="9144000" cy="370115"/>
          </a:xfrm>
          <a:prstGeom prst="rect">
            <a:avLst/>
          </a:prstGeom>
          <a:solidFill>
            <a:srgbClr val="006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2" descr="C:\Users\mmerrill\Desktop\CUB_IL_LogoBadge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573483"/>
            <a:ext cx="1175659" cy="117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602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Impact of Covid-19 on ComEd Average Summer Weekday Load Shape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D2E8723-3D74-ED4C-8EA3-1A4DD36FC2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16" y="1108759"/>
            <a:ext cx="8815643" cy="4370832"/>
          </a:xfrm>
        </p:spPr>
      </p:pic>
      <p:sp>
        <p:nvSpPr>
          <p:cNvPr id="6" name="Rectangle 5"/>
          <p:cNvSpPr/>
          <p:nvPr/>
        </p:nvSpPr>
        <p:spPr>
          <a:xfrm>
            <a:off x="-3" y="5976256"/>
            <a:ext cx="9144000" cy="370115"/>
          </a:xfrm>
          <a:prstGeom prst="rect">
            <a:avLst/>
          </a:prstGeom>
          <a:solidFill>
            <a:srgbClr val="006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2" descr="C:\Users\mmerrill\Desktop\CUB_IL_LogoBadge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573483"/>
            <a:ext cx="1175659" cy="117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215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Impact of Covid-19 on ComEd Average Summer Weekend Load Shape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1DF124B-4F84-2A4A-B1A0-36E02F072A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78" y="1115568"/>
            <a:ext cx="8815641" cy="4370832"/>
          </a:xfrm>
        </p:spPr>
      </p:pic>
      <p:sp>
        <p:nvSpPr>
          <p:cNvPr id="6" name="Rectangle 5"/>
          <p:cNvSpPr/>
          <p:nvPr/>
        </p:nvSpPr>
        <p:spPr>
          <a:xfrm>
            <a:off x="-3" y="5976256"/>
            <a:ext cx="9144000" cy="370115"/>
          </a:xfrm>
          <a:prstGeom prst="rect">
            <a:avLst/>
          </a:prstGeom>
          <a:solidFill>
            <a:srgbClr val="0067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2" descr="C:\Users\mmerrill\Desktop\CUB_IL_LogoBadge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573483"/>
            <a:ext cx="1175659" cy="1175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4959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5017</TotalTime>
  <Words>353</Words>
  <Application>Microsoft Macintosh PowerPoint</Application>
  <PresentationFormat>On-screen Show (4:3)</PresentationFormat>
  <Paragraphs>76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1_Office Theme</vt:lpstr>
      <vt:lpstr>PowerPoint Presentation</vt:lpstr>
      <vt:lpstr>The Illinois Response to Covid-19</vt:lpstr>
      <vt:lpstr>Consumers Struggling to Pay Utility Bills</vt:lpstr>
      <vt:lpstr>Covid-19 as a Great Accelerator</vt:lpstr>
      <vt:lpstr>Transition to 100% Clean Energy Requires (at a minimum):</vt:lpstr>
      <vt:lpstr>Six Unique Load Shapes Cluster Analysis</vt:lpstr>
      <vt:lpstr>Impact of Covid-19 on ComEd Residential Average Summer Load Shape</vt:lpstr>
      <vt:lpstr>Impact of Covid-19 on ComEd Average Summer Weekday Load Shape</vt:lpstr>
      <vt:lpstr>Impact of Covid-19 on ComEd Average Summer Weekend Load Shape</vt:lpstr>
    </vt:vector>
  </TitlesOfParts>
  <Company>CUB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Zethmayr</dc:creator>
  <cp:lastModifiedBy>Jonathan Raab</cp:lastModifiedBy>
  <cp:revision>65</cp:revision>
  <dcterms:created xsi:type="dcterms:W3CDTF">2019-06-12T17:52:42Z</dcterms:created>
  <dcterms:modified xsi:type="dcterms:W3CDTF">2020-11-17T22:06:13Z</dcterms:modified>
</cp:coreProperties>
</file>